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74" r:id="rId4"/>
    <p:sldId id="264" r:id="rId5"/>
    <p:sldId id="262" r:id="rId6"/>
    <p:sldId id="265" r:id="rId7"/>
    <p:sldId id="275" r:id="rId8"/>
    <p:sldId id="269" r:id="rId9"/>
    <p:sldId id="272" r:id="rId10"/>
    <p:sldId id="271" r:id="rId11"/>
    <p:sldId id="266" r:id="rId12"/>
    <p:sldId id="270" r:id="rId13"/>
  </p:sldIdLst>
  <p:sldSz cx="9144000" cy="6858000" type="letter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68763" cy="355600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8127" y="2"/>
            <a:ext cx="4068763" cy="355600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C2760D28-15DB-42C6-841C-AE4AEDA8B21C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7213" y="889000"/>
            <a:ext cx="3194050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213" y="3417889"/>
            <a:ext cx="7512050" cy="2797175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068763" cy="355600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8127" y="6746875"/>
            <a:ext cx="4068763" cy="355600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16DCB14E-56B5-4EC0-B8C6-97F176AAC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3254-FB7E-431E-A713-01D1FFC22CCF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550D-8C2C-4E40-A601-BBE0C6EA049F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9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80A-C4B8-4047-818A-08D84048D86B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8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4969-ABD6-4675-8721-15FC8D864E68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9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D8C13-539A-4D30-8530-053BF4085253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6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059F-4E1F-4866-AFEE-70DF7D3A16AB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5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A871-99CF-4AD6-A8F7-BB0279D1A9D9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0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A828-9033-4A49-A651-C0ED74939E4A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8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8686-AE05-45BA-A026-20346222ACE8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8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5957-1E01-4432-9913-4538271B3EAA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8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1B4C-2DA8-48ED-8377-A9FBDBF8FE71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5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058FE-1948-41EF-9A14-09520BD22194}" type="datetime1">
              <a:rPr lang="en-US" smtClean="0"/>
              <a:t>4/15/2022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5EDC7-658F-4BC7-A332-940FDC2905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0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B1B941-29A1-4E77-AFE8-AEDF79F3E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3900" b="1" dirty="0">
                <a:solidFill>
                  <a:srgbClr val="FFFFFF"/>
                </a:solidFill>
              </a:rPr>
              <a:t>TORCH LAKE TOWNSHIP</a:t>
            </a:r>
            <a:br>
              <a:rPr lang="en-US" sz="3900" b="1" dirty="0">
                <a:solidFill>
                  <a:srgbClr val="FFFFFF"/>
                </a:solidFill>
              </a:rPr>
            </a:br>
            <a:r>
              <a:rPr lang="en-US" sz="3900" b="1" dirty="0">
                <a:solidFill>
                  <a:srgbClr val="FFFFFF"/>
                </a:solidFill>
              </a:rPr>
              <a:t>FY ‘22 – ‘23 BUDGET REVIEW</a:t>
            </a:r>
            <a:br>
              <a:rPr lang="en-US" sz="3900" b="1" dirty="0">
                <a:solidFill>
                  <a:srgbClr val="FFFFFF"/>
                </a:solidFill>
              </a:rPr>
            </a:br>
            <a:r>
              <a:rPr lang="en-US" sz="3900" b="1" dirty="0">
                <a:solidFill>
                  <a:srgbClr val="FFFFFF"/>
                </a:solidFill>
              </a:rPr>
              <a:t>(April 1, 2022 thru March 31, 2023)</a:t>
            </a:r>
            <a:br>
              <a:rPr lang="en-US" sz="3900" b="1" dirty="0">
                <a:solidFill>
                  <a:srgbClr val="FFFFFF"/>
                </a:solidFill>
              </a:rPr>
            </a:br>
            <a:endParaRPr lang="en-US" sz="39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4B6E5-C725-4F1C-9160-850EDB62D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MARCH 15, 2022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0A9E5-AF72-4A2E-978A-1652159C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46837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935EDC7-658F-4BC7-A332-940FDC290580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17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D5E0F2"/>
            </a:gs>
            <a:gs pos="92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C8B81C-2671-439D-94F0-03BD95C0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10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B5315E-3C05-403A-9248-6584A46F4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21" y="0"/>
            <a:ext cx="78613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65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D5E0F2"/>
            </a:gs>
            <a:gs pos="92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2AEEC7-9F0E-4B8D-AFD9-002B339A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53B073-C79D-4C4C-9103-921FBDA30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54" y="0"/>
            <a:ext cx="71350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62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D5E0F2"/>
            </a:gs>
            <a:gs pos="92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E1F94A-7C02-4DEF-AAD5-968C5D12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12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D684AB-C75C-4204-8A91-6E12BAF90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178" y="0"/>
            <a:ext cx="68516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8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DBAD6A-B7C1-47CD-9BA0-90B55EB1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59" y="586822"/>
            <a:ext cx="2670189" cy="16459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TORCH LAKE TOWNSHIP TAX INFORMATION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DAF601-85F5-4ACF-B976-A266F1C0BA65}"/>
              </a:ext>
            </a:extLst>
          </p:cNvPr>
          <p:cNvSpPr txBox="1"/>
          <p:nvPr/>
        </p:nvSpPr>
        <p:spPr>
          <a:xfrm>
            <a:off x="4013373" y="947651"/>
            <a:ext cx="4714815" cy="10058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TLT TWP RECEIVES $.14 ON EVERY DOLLAR OF TAX COLLECTED . . 86% GOES OUTSIDE THE TOWNSHIP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D48E7-D52E-4DE7-BD1B-542976F1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C935EDC7-658F-4BC7-A332-940FDC290580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defTabSz="914400">
                <a:spcAft>
                  <a:spcPts val="600"/>
                </a:spcAft>
              </a:pPr>
              <a:t>2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09BA16-0FD7-4639-9066-E86DCE664CA6}"/>
              </a:ext>
            </a:extLst>
          </p:cNvPr>
          <p:cNvSpPr txBox="1"/>
          <p:nvPr/>
        </p:nvSpPr>
        <p:spPr>
          <a:xfrm>
            <a:off x="188419" y="5800261"/>
            <a:ext cx="8861367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INCREASED TAX REVENUE FOR ALL FUNDS ONLY $69,740,  4.7% OF TOTAL 2021-2022 SPENDING LEVELS . . ‘22-’23 INFLATION PROJECTION: +5%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BF81718-384F-46C2-ACC4-D73CC1213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059" y="2602257"/>
            <a:ext cx="7851865" cy="298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9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AD6A-B7C1-47CD-9BA0-90B55EB1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2" y="185737"/>
            <a:ext cx="9019310" cy="853355"/>
          </a:xfrm>
          <a:gradFill>
            <a:gsLst>
              <a:gs pos="96000">
                <a:srgbClr val="D5E0F2"/>
              </a:gs>
              <a:gs pos="92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/>
              <a:t> TORCH LAKE TOWNSHIP TAX ANALYSIS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09BA16-0FD7-4639-9066-E86DCE664CA6}"/>
              </a:ext>
            </a:extLst>
          </p:cNvPr>
          <p:cNvSpPr txBox="1"/>
          <p:nvPr/>
        </p:nvSpPr>
        <p:spPr>
          <a:xfrm>
            <a:off x="66502" y="5656108"/>
            <a:ext cx="8861367" cy="830997"/>
          </a:xfrm>
          <a:prstGeom prst="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ROAD FUND INCREASED $144K, BASED ON PROPOSED MILLAGE INCREASE, $64K/5.8% INCREASE ACROSS OTHER FUNDS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D48E7-D52E-4DE7-BD1B-542976F1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A16DB9-42BA-4081-89B4-63F379C51DA9}"/>
              </a:ext>
            </a:extLst>
          </p:cNvPr>
          <p:cNvSpPr txBox="1"/>
          <p:nvPr/>
        </p:nvSpPr>
        <p:spPr>
          <a:xfrm>
            <a:off x="6695592" y="1448825"/>
            <a:ext cx="223227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FAILURE OF MILLAGE RESULTS IN:</a:t>
            </a:r>
          </a:p>
          <a:p>
            <a:r>
              <a:rPr lang="en-US" sz="1200" b="1" dirty="0"/>
              <a:t> </a:t>
            </a:r>
            <a:r>
              <a:rPr lang="en-US" sz="1000" b="1" dirty="0"/>
              <a:t>- STOPAGE OF ROAD IMPROVEMENTS</a:t>
            </a:r>
          </a:p>
          <a:p>
            <a:endParaRPr lang="en-US" sz="1000" b="1" dirty="0"/>
          </a:p>
          <a:p>
            <a:r>
              <a:rPr lang="en-US" sz="1000" b="1" dirty="0"/>
              <a:t> - NEXT DATE FOR PROPOSED MILLAGE             UNTIL MID 2023 OR 2024</a:t>
            </a:r>
          </a:p>
          <a:p>
            <a:endParaRPr lang="en-US" sz="1000" b="1" dirty="0"/>
          </a:p>
          <a:p>
            <a:r>
              <a:rPr lang="en-US" sz="1000" b="1" dirty="0"/>
              <a:t> - DELAY IN REPAIRS AND RISK OF INFLATIONARY COSTS FOR FUTURE WORK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D0C8F0F-D460-4ABF-9973-05D5DF069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31" y="1240415"/>
            <a:ext cx="6403744" cy="418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437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05E50DB-3703-4C1B-BE40-BE74131ED348}"/>
              </a:ext>
            </a:extLst>
          </p:cNvPr>
          <p:cNvSpPr txBox="1"/>
          <p:nvPr/>
        </p:nvSpPr>
        <p:spPr>
          <a:xfrm>
            <a:off x="150339" y="3995196"/>
            <a:ext cx="1399812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9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CASH FLOW TIMING - - NO TAX REVENUE IN FIRST 7 MONTHS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EABA3B-5602-4AF7-989B-E9648BBEA0D9}"/>
              </a:ext>
            </a:extLst>
          </p:cNvPr>
          <p:cNvSpPr txBox="1"/>
          <p:nvPr/>
        </p:nvSpPr>
        <p:spPr>
          <a:xfrm>
            <a:off x="419299" y="0"/>
            <a:ext cx="8375566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9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17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REDUCTION IN CASH DRIVEN BY ROAD FUND ASSUMPTION – </a:t>
            </a:r>
          </a:p>
          <a:p>
            <a:pPr algn="ctr"/>
            <a:r>
              <a:rPr lang="en-US" b="1" dirty="0"/>
              <a:t>NO REVENUE PROJECTED IN 2022-2023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F52E48-7561-4D80-A235-589C33F7D3DB}"/>
              </a:ext>
            </a:extLst>
          </p:cNvPr>
          <p:cNvSpPr txBox="1"/>
          <p:nvPr/>
        </p:nvSpPr>
        <p:spPr>
          <a:xfrm>
            <a:off x="7229994" y="1639512"/>
            <a:ext cx="1816331" cy="156966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b="1" dirty="0"/>
              <a:t>PASSAGE OF ROAD MILLAGE PROVIDES:</a:t>
            </a:r>
          </a:p>
          <a:p>
            <a:pPr marL="285750" indent="-285750">
              <a:buFontTx/>
              <a:buChar char="-"/>
            </a:pPr>
            <a:r>
              <a:rPr lang="en-US" sz="1200" b="1" dirty="0">
                <a:solidFill>
                  <a:srgbClr val="FF0000"/>
                </a:solidFill>
              </a:rPr>
              <a:t>$304,000 IN DEC 2022 . . . . . </a:t>
            </a:r>
          </a:p>
          <a:p>
            <a:pPr marL="285750" indent="-285750">
              <a:buFontTx/>
              <a:buChar char="-"/>
            </a:pPr>
            <a:r>
              <a:rPr lang="en-US" sz="1200" b="1" dirty="0"/>
              <a:t>ENDING ROAD 2023 FUND BALANCE OF ~$255K FOR 2024 ROAD WORK . . . 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0CDFFB7-2805-4D79-B119-F9E59E92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4</a:t>
            </a:fld>
            <a:endParaRPr lang="en-US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72A3A0E-8B75-4B62-B0EA-E4FBB8585971}"/>
              </a:ext>
            </a:extLst>
          </p:cNvPr>
          <p:cNvSpPr/>
          <p:nvPr/>
        </p:nvSpPr>
        <p:spPr>
          <a:xfrm>
            <a:off x="7057506" y="2335876"/>
            <a:ext cx="15378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DE42AA-FD1F-4E92-9FBB-568D39F96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37" y="733425"/>
            <a:ext cx="6907166" cy="26955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909F59-B2FA-4E42-B11B-5E3C30E8D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3253" y="3451079"/>
            <a:ext cx="7011612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0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AD6A-B7C1-47CD-9BA0-90B55EB1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1" y="173934"/>
            <a:ext cx="8894618" cy="673966"/>
          </a:xfrm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KEY ITEMS FOR THIS BUDGET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E7E87-3CB7-4DA2-9776-117CA7D14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90" y="1081287"/>
            <a:ext cx="8847860" cy="56027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200" b="1" dirty="0"/>
              <a:t>FYR’22-23 DEFICIT OF </a:t>
            </a:r>
            <a:r>
              <a:rPr lang="en-US" sz="2200" b="1" dirty="0">
                <a:solidFill>
                  <a:srgbClr val="FF0000"/>
                </a:solidFill>
              </a:rPr>
              <a:t>($160,000)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. . </a:t>
            </a:r>
          </a:p>
          <a:p>
            <a:pPr marL="457200" lvl="1" indent="0">
              <a:buNone/>
            </a:pPr>
            <a:r>
              <a:rPr lang="en-US" sz="1600" b="1" dirty="0"/>
              <a:t>       </a:t>
            </a:r>
            <a:r>
              <a:rPr lang="en-US" sz="2000" b="1" dirty="0"/>
              <a:t>General and Road Fund impact </a:t>
            </a:r>
            <a:r>
              <a:rPr lang="en-US" sz="2000" b="1" dirty="0">
                <a:solidFill>
                  <a:srgbClr val="FF0000"/>
                </a:solidFill>
              </a:rPr>
              <a:t>($179,000)</a:t>
            </a:r>
          </a:p>
          <a:p>
            <a:pPr marL="457200" lvl="1" indent="0">
              <a:buNone/>
            </a:pPr>
            <a:r>
              <a:rPr lang="en-US" sz="2000" b="1" dirty="0"/>
              <a:t>      Fire / Ambulance / Other: combined $19,000 favorable</a:t>
            </a:r>
          </a:p>
          <a:p>
            <a:pPr marL="0" indent="0">
              <a:buNone/>
            </a:pPr>
            <a:r>
              <a:rPr lang="en-US" sz="1000" dirty="0"/>
              <a:t>      	</a:t>
            </a:r>
            <a:endParaRPr lang="en-US" sz="1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en-US" sz="2000" b="1" u="sng" dirty="0"/>
              <a:t>KEY DRIVERS BY FUND </a:t>
            </a:r>
          </a:p>
          <a:p>
            <a:pPr marL="0" indent="0">
              <a:buNone/>
            </a:pPr>
            <a:r>
              <a:rPr lang="en-US" sz="1400" b="1" dirty="0"/>
              <a:t>       </a:t>
            </a:r>
            <a:r>
              <a:rPr lang="en-US" sz="2000" b="1" dirty="0">
                <a:solidFill>
                  <a:srgbClr val="0070C0"/>
                </a:solidFill>
              </a:rPr>
              <a:t>GENERAL FUND: SCANNING WAGES +25K, DAY PARK $27K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       ROAD FUND: MILLAGE PROPOSAL TIED TO 5 YEAR ROAD PROGRAM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       FIRE: SMALL POSITIVE CASH FLOW . . CONTINUE UPGRADE OF EQUIPMENT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      AMBULANCE: SMALL NEGATIVE CASH FLOW . . PAYROLL/HEADCOUNT EXPENSES ARE XX%   OF TOTAL COSTS . . CURRENT VEHICLES IN GOOD SHAPE FOR THE NEXT FEW YEARS.</a:t>
            </a:r>
          </a:p>
          <a:p>
            <a:pPr marL="0" indent="0">
              <a:buNone/>
            </a:pPr>
            <a:r>
              <a:rPr lang="en-US" sz="2000" b="1" dirty="0"/>
              <a:t>3. STILL FINISH WITH STRONG CASH BALANCES IN EACH FUND  AT FYR END 3/23. </a:t>
            </a:r>
          </a:p>
          <a:p>
            <a:pPr marL="0" indent="0">
              <a:buNone/>
            </a:pPr>
            <a:r>
              <a:rPr lang="en-US" sz="2000" b="1" dirty="0"/>
              <a:t>         APRIL-DECEMBER HAVE MINIMAL TAX DOLLARS COLLECTED . . FUNDS MAINTAIN CASH BALANCES TO COVER EXPENSES DURING THAT TIME FRAME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65710-C948-49C7-8509-A4314005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D5E0F2"/>
            </a:gs>
            <a:gs pos="92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40CA6C-C55C-404F-898B-4CD00B41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DB9828-1EF1-4591-8113-5DF93A4D3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93" y="0"/>
            <a:ext cx="71584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98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D5E0F2"/>
            </a:gs>
            <a:gs pos="92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40CA6C-C55C-404F-898B-4CD00B41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6F7D86-E2FA-467F-A6F3-2AE1C461F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51" y="0"/>
            <a:ext cx="6974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2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D5E0F2"/>
            </a:gs>
            <a:gs pos="92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C8B81C-2671-439D-94F0-03BD95C0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8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DA05ED-BD5A-4949-BE9D-0981BA998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457" y="0"/>
            <a:ext cx="71230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011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rgbClr val="D5E0F2"/>
            </a:gs>
            <a:gs pos="92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C8B81C-2671-439D-94F0-03BD95C0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5EDC7-658F-4BC7-A332-940FDC290580}" type="slidenum">
              <a:rPr lang="en-US" smtClean="0"/>
              <a:t>9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A2E66F-7118-4749-9EFE-FD9789E872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513" y="0"/>
            <a:ext cx="7052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3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3945</TotalTime>
  <Words>362</Words>
  <Application>Microsoft Office PowerPoint</Application>
  <PresentationFormat>Letter Paper (8.5x11 in)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TORCH LAKE TOWNSHIP FY ‘22 – ‘23 BUDGET REVIEW (April 1, 2022 thru March 31, 2023) </vt:lpstr>
      <vt:lpstr> TORCH LAKE TOWNSHIP TAX INFORMATION</vt:lpstr>
      <vt:lpstr> TORCH LAKE TOWNSHIP TAX ANALYSIS</vt:lpstr>
      <vt:lpstr>PowerPoint Presentation</vt:lpstr>
      <vt:lpstr>KEY ITEMS FOR THIS BUDGET YEAR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TORCH LAKE TOWNSHIP ‘21 – ‘22 BUDGET</dc:title>
  <dc:creator>Owner</dc:creator>
  <cp:lastModifiedBy>Rita Service</cp:lastModifiedBy>
  <cp:revision>79</cp:revision>
  <cp:lastPrinted>2022-03-05T18:48:20Z</cp:lastPrinted>
  <dcterms:created xsi:type="dcterms:W3CDTF">2021-02-08T23:35:36Z</dcterms:created>
  <dcterms:modified xsi:type="dcterms:W3CDTF">2022-04-15T17:01:28Z</dcterms:modified>
</cp:coreProperties>
</file>